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33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55A676C-6313-4924-BEC1-12A80F231460}" v="1496" dt="2023-05-27T21:48:54.612"/>
    <p1510:client id="{10340FDF-B15C-4CFF-B487-146F9B98A252}" v="28" dt="2021-08-10T21:47:37.589"/>
    <p1510:client id="{18452408-4757-4316-A19F-12E8B99D2512}" v="655" dt="2023-05-25T05:40:44.476"/>
    <p1510:client id="{3BA0D230-C853-4667-83F9-D85E65BD4B24}" v="2" dt="2021-08-19T16:32:24.566"/>
    <p1510:client id="{4FB98CBE-D0A2-4EB6-A649-D968038491AB}" v="316" dt="2023-05-21T18:42:44.430"/>
    <p1510:client id="{51EBDF90-084B-444E-9C0E-8049EF5780D5}" v="495" dt="2023-05-24T03:24:49.211"/>
    <p1510:client id="{5A0AAAB8-49A6-F942-A54D-C6F3E5FF3A63}" v="89" dt="2021-07-13T17:54:45.232"/>
    <p1510:client id="{76DF6DB8-F2E5-6C48-9ABE-786D868B0110}" v="955" dt="2021-07-13T17:56:41.616"/>
    <p1510:client id="{7FB42E05-DEC9-4126-B474-47B35F363E13}" v="30" dt="2021-07-12T20:25:12.855"/>
    <p1510:client id="{8123783A-B622-4B24-9EE8-ED7AA3FB9485}" v="1422" dt="2023-05-23T04:54:05.168"/>
    <p1510:client id="{82D0390A-222A-332D-F9F9-70D15093EB60}" v="22" dt="2021-07-13T17:51:30.429"/>
    <p1510:client id="{86B35720-4193-446F-B2D5-9AD9984A55EF}" v="513" dt="2021-08-19T14:59:06.521"/>
    <p1510:client id="{91DF32BD-7294-48A7-B134-D7CF8F97EC7F}" v="1021" dt="2023-05-27T05:44:37.753"/>
    <p1510:client id="{998F4E3E-1A76-4A6B-98B6-08752F3768B3}" v="4" dt="2021-08-10T21:41:11.021"/>
    <p1510:client id="{99DC2AA2-6BAA-4F86-BCFE-74B446B98AB9}" v="1529" dt="2023-05-26T03:17:37.215"/>
    <p1510:client id="{9E7F0114-8708-4019-9596-AA8510476C54}" v="35" dt="2023-05-20T05:40:19.044"/>
    <p1510:client id="{9F30A1D2-6717-426C-A658-3A50309723ED}" v="4" dt="2021-08-10T21:42:35.526"/>
    <p1510:client id="{B49099A1-028D-4870-BF80-C48E09E96BD9}" v="658" dt="2023-05-21T00:12:42.560"/>
    <p1510:client id="{B63C8988-E1D3-4A52-8229-FA8C5EBD2ECD}" v="357" dt="2021-08-19T14:01:44.876"/>
    <p1510:client id="{C083896D-BE66-E85C-897C-A6AD0DF65F8C}" v="2226" dt="2021-07-13T17:34:38.142"/>
    <p1510:client id="{CC69BAD0-B878-4D5F-9EDC-F1CFB63E14B5}" v="190" dt="2021-08-18T18:06:57.811"/>
    <p1510:client id="{FB6B488D-0E16-4E3C-8266-6D44D555B9EF}" v="2" dt="2023-05-21T07:03:54.9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810393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nadi39/coursera-ds-capstone/blob/67748d636de777c50cb0b3348bb19fa1cdfdb97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nadi39/coursera-ds-capstone/blob/67748d636de777c50cb0b3348bb19fa1cdfdb973/IBM-DS0321EN-SkillsNetwork_labs_module_2_jupyter-labs-eda-dataviz.ipynb.jupyterlite(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nadi39/coursera-ds-capstone/blob/67748d636de777c50cb0b3348bb19fa1cdfdb973/jupyter-labs-eda-sql-coursera_sqllite(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nadi39/coursera-ds-capstone/blob/03b5328b775c4742a50308ba1a2d27f6a318914e/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anadi39/coursera-ds-capstone/blob/db83c86d8a7c11e095167e23b802065d763c3af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anadi39/coursera-ds-capstone/blob/db83c86d8a7c11e095167e23b802065d763c3af0/ML_Classification(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anadi39/coursera-ds-capstone/blob/0cbd94d6b05c8e52c57e597d5abc9d9d0127234b/spacex_api.ipynb&#8203;"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nadi39/coursera-ds-capstone/blob/958b9a4da763aa1cad7e8633ca11247e3ffdb45b/spacex_webscraping.ipynb&#8203;"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Joseph Janadi</a:t>
            </a:r>
          </a:p>
          <a:p>
            <a:r>
              <a:rPr lang="en-US" dirty="0">
                <a:solidFill>
                  <a:schemeClr val="bg2"/>
                </a:solidFill>
                <a:latin typeface="Abadi"/>
                <a:ea typeface="SF Pro" pitchFamily="2" charset="0"/>
                <a:cs typeface="SF Pro" pitchFamily="2" charset="0"/>
              </a:rPr>
              <a:t>May 19,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We are interested in identifying the relationship between each feature of a rocket launch and whether the landing was successful or not. First, we created a new column called "Class" of data type "int" that indicates whether each launch had a successful landing (value "1") or unsuccessful (value "0"). This allowed us to easily visualize the relationship between "Class" and various features, including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and "Orbit".</a:t>
            </a:r>
          </a:p>
          <a:p>
            <a:pPr marL="0" indent="0">
              <a:buNone/>
            </a:pPr>
            <a:endParaRPr lang="en-US">
              <a:cs typeface="Calibri" panose="020F0502020204030204"/>
            </a:endParaRPr>
          </a:p>
          <a:p>
            <a:r>
              <a:rPr lang="en-US" dirty="0">
                <a:ea typeface="+mn-lt"/>
                <a:cs typeface="+mn-lt"/>
                <a:hlinkClick r:id="rId3"/>
              </a:rPr>
              <a:t>GitHub URL: Data Wrangling</a:t>
            </a:r>
            <a:endParaRPr lang="en-US" dirty="0">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dirty="0">
                <a:cs typeface="Calibri"/>
              </a:rPr>
              <a:t>We chose to visualize the relationship between landing outcome ("Class") and four features: "</a:t>
            </a:r>
            <a:r>
              <a:rPr lang="en-US" err="1">
                <a:cs typeface="Calibri"/>
              </a:rPr>
              <a:t>PayloadMass</a:t>
            </a:r>
            <a:r>
              <a:rPr lang="en-US" dirty="0">
                <a:cs typeface="Calibri"/>
              </a:rPr>
              <a:t>", "</a:t>
            </a:r>
            <a:r>
              <a:rPr lang="en-US" err="1">
                <a:cs typeface="Calibri"/>
              </a:rPr>
              <a:t>LaunchSite</a:t>
            </a:r>
            <a:r>
              <a:rPr lang="en-US" dirty="0">
                <a:cs typeface="Calibri"/>
              </a:rPr>
              <a:t>", "Orbit", and launch year. This allowed us to quickly and easily identify which launch sites and orbits had the highest and lowest success rates and how the payload mass factored into those rates. We were also able to determine that the success rate steadily increased over the years.</a:t>
            </a:r>
          </a:p>
          <a:p>
            <a:pPr marL="0" indent="0">
              <a:buNone/>
            </a:pPr>
            <a:endParaRPr lang="en-US" dirty="0">
              <a:cs typeface="Calibri"/>
            </a:endParaRPr>
          </a:p>
          <a:p>
            <a:pPr marL="457200" indent="-457200"/>
            <a:r>
              <a:rPr lang="en-US" dirty="0">
                <a:cs typeface="Calibri"/>
                <a:hlinkClick r:id="rId3"/>
              </a:rPr>
              <a:t>GitHub URL: Data Visualization</a:t>
            </a:r>
            <a:endParaRPr lang="en-US" dirty="0">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926432"/>
          </a:xfrm>
          <a:prstGeom prst="rect">
            <a:avLst/>
          </a:prstGeom>
        </p:spPr>
        <p:txBody>
          <a:bodyPr lIns="91440" tIns="45720" rIns="91440" bIns="45720" anchor="t"/>
          <a:lstStyle/>
          <a:p>
            <a:pPr>
              <a:lnSpc>
                <a:spcPct val="100000"/>
              </a:lnSpc>
              <a:spcBef>
                <a:spcPts val="800"/>
              </a:spcBef>
            </a:pPr>
            <a:r>
              <a:rPr lang="en-US" sz="2200" dirty="0">
                <a:solidFill>
                  <a:schemeClr val="accent3">
                    <a:lumMod val="25000"/>
                  </a:schemeClr>
                </a:solidFill>
                <a:latin typeface="Abadi"/>
              </a:rPr>
              <a:t>Displayed unique launch sites</a:t>
            </a:r>
            <a:endParaRPr lang="en-US">
              <a:solidFill>
                <a:schemeClr val="accent3">
                  <a:lumMod val="25000"/>
                </a:schemeClr>
              </a:solidFill>
              <a:cs typeface="Calibri" panose="020F0502020204030204"/>
            </a:endParaRPr>
          </a:p>
          <a:p>
            <a:pPr>
              <a:lnSpc>
                <a:spcPct val="100000"/>
              </a:lnSpc>
              <a:spcBef>
                <a:spcPts val="800"/>
              </a:spcBef>
            </a:pPr>
            <a:r>
              <a:rPr lang="en-US" sz="2200" dirty="0">
                <a:solidFill>
                  <a:schemeClr val="accent3">
                    <a:lumMod val="25000"/>
                  </a:schemeClr>
                </a:solidFill>
                <a:latin typeface="Abadi"/>
              </a:rPr>
              <a:t>Displayed 5 records where launch site begins with "CCA"</a:t>
            </a:r>
          </a:p>
          <a:p>
            <a:pPr>
              <a:lnSpc>
                <a:spcPct val="100000"/>
              </a:lnSpc>
              <a:spcBef>
                <a:spcPts val="800"/>
              </a:spcBef>
            </a:pPr>
            <a:r>
              <a:rPr lang="en-US" sz="2200" dirty="0">
                <a:solidFill>
                  <a:schemeClr val="accent3">
                    <a:lumMod val="25000"/>
                  </a:schemeClr>
                </a:solidFill>
                <a:latin typeface="Abadi"/>
              </a:rPr>
              <a:t>Displayed total payload mass of boosters launched by NASA</a:t>
            </a:r>
          </a:p>
          <a:p>
            <a:pPr>
              <a:lnSpc>
                <a:spcPct val="100000"/>
              </a:lnSpc>
              <a:spcBef>
                <a:spcPts val="800"/>
              </a:spcBef>
            </a:pPr>
            <a:r>
              <a:rPr lang="en-US" sz="2200" dirty="0">
                <a:solidFill>
                  <a:schemeClr val="accent3">
                    <a:lumMod val="25000"/>
                  </a:schemeClr>
                </a:solidFill>
                <a:latin typeface="Abadi"/>
              </a:rPr>
              <a:t>Displayed average payload mass carried by booster "F9 v1.1"</a:t>
            </a:r>
          </a:p>
          <a:p>
            <a:pPr>
              <a:lnSpc>
                <a:spcPct val="100000"/>
              </a:lnSpc>
              <a:spcBef>
                <a:spcPts val="800"/>
              </a:spcBef>
            </a:pPr>
            <a:r>
              <a:rPr lang="en-US" sz="2200" dirty="0">
                <a:solidFill>
                  <a:schemeClr val="accent3">
                    <a:lumMod val="25000"/>
                  </a:schemeClr>
                </a:solidFill>
                <a:latin typeface="Abadi"/>
              </a:rPr>
              <a:t>Displayed date of first successful landing outcome on a ground pad</a:t>
            </a:r>
          </a:p>
          <a:p>
            <a:pPr>
              <a:lnSpc>
                <a:spcPct val="100000"/>
              </a:lnSpc>
              <a:spcBef>
                <a:spcPts val="800"/>
              </a:spcBef>
            </a:pPr>
            <a:r>
              <a:rPr lang="en-US" sz="2200" dirty="0">
                <a:solidFill>
                  <a:schemeClr val="accent3">
                    <a:lumMod val="25000"/>
                  </a:schemeClr>
                </a:solidFill>
                <a:latin typeface="Abadi"/>
              </a:rPr>
              <a:t>Displayed the names of the boosters that had payload mass between 4000 and 6000 kg and landed successfully on a drone ship.</a:t>
            </a:r>
          </a:p>
          <a:p>
            <a:pPr>
              <a:lnSpc>
                <a:spcPct val="100000"/>
              </a:lnSpc>
              <a:spcBef>
                <a:spcPts val="800"/>
              </a:spcBef>
            </a:pPr>
            <a:r>
              <a:rPr lang="en-US" sz="2200" dirty="0">
                <a:solidFill>
                  <a:schemeClr val="accent3">
                    <a:lumMod val="25000"/>
                  </a:schemeClr>
                </a:solidFill>
                <a:latin typeface="Abadi"/>
              </a:rPr>
              <a:t>Displayed total number of successful and failed mission outcomes</a:t>
            </a:r>
          </a:p>
          <a:p>
            <a:pPr>
              <a:lnSpc>
                <a:spcPct val="100000"/>
              </a:lnSpc>
              <a:spcBef>
                <a:spcPts val="800"/>
              </a:spcBef>
            </a:pPr>
            <a:r>
              <a:rPr lang="en-US" sz="2200" dirty="0">
                <a:solidFill>
                  <a:schemeClr val="accent3">
                    <a:lumMod val="25000"/>
                  </a:schemeClr>
                </a:solidFill>
                <a:latin typeface="Abadi"/>
              </a:rPr>
              <a:t>Displayed booster versions that have carried the maximum payload mass</a:t>
            </a:r>
          </a:p>
          <a:p>
            <a:pPr>
              <a:lnSpc>
                <a:spcPct val="100000"/>
              </a:lnSpc>
              <a:spcBef>
                <a:spcPts val="800"/>
              </a:spcBef>
            </a:pPr>
            <a:r>
              <a:rPr lang="en-US" sz="2200" dirty="0">
                <a:solidFill>
                  <a:schemeClr val="accent3">
                    <a:lumMod val="25000"/>
                  </a:schemeClr>
                </a:solidFill>
                <a:latin typeface="Abadi"/>
              </a:rPr>
              <a:t>Displayed month, landing outcome, booster version, and launch site of each launch in the year 2015.</a:t>
            </a:r>
          </a:p>
          <a:p>
            <a:pPr marL="0" indent="0">
              <a:lnSpc>
                <a:spcPct val="100000"/>
              </a:lnSpc>
              <a:spcBef>
                <a:spcPts val="800"/>
              </a:spcBef>
              <a:buNone/>
            </a:pPr>
            <a:r>
              <a:rPr lang="en-US" sz="2200" dirty="0">
                <a:solidFill>
                  <a:schemeClr val="accent3">
                    <a:lumMod val="25000"/>
                  </a:schemeClr>
                </a:solidFill>
                <a:latin typeface="Abadi"/>
                <a:hlinkClick r:id="rId3"/>
              </a:rPr>
              <a:t>GitHub URL: SQL</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buNone/>
            </a:pPr>
            <a:r>
              <a:rPr lang="en-US" sz="2200" dirty="0">
                <a:cs typeface="Calibri" panose="020F0502020204030204"/>
              </a:rPr>
              <a:t>Folium was used to visualize launch site locations, the number of successful and failed landings at each site, and distances to local geographical features. Red circles were placed at each launch site location. Then, marker clusters were placed at each launch site location, containing markers that were either green to indicate a successful landing or red to indicate a failed landing. This helped to visualize the relative frequency of successful landings at each site. Finally, we added lines that connected a particular launch site to local geographical markers, such as the nearest point on the coast line, the nearest railroad, and the nearest city. This revealed which geographical features are most closely associated with launch site locations and which.</a:t>
            </a:r>
          </a:p>
          <a:p>
            <a:pPr marL="0" indent="0">
              <a:buNone/>
            </a:pPr>
            <a:endParaRPr lang="en-US" sz="2200" dirty="0">
              <a:cs typeface="Calibri" panose="020F0502020204030204"/>
            </a:endParaRPr>
          </a:p>
          <a:p>
            <a:pPr marL="0" indent="0">
              <a:buNone/>
            </a:pPr>
            <a:r>
              <a:rPr lang="en-US" sz="2200" dirty="0">
                <a:cs typeface="Calibri" panose="020F0502020204030204"/>
                <a:hlinkClick r:id="rId3"/>
              </a:rPr>
              <a:t>GitHub URL: Folium</a:t>
            </a:r>
            <a:endParaRPr lang="en-US" sz="2200" dirty="0">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Using Dash and Plotly, we created an interactive dashboard to allow for easy visualization of selected features. We created two figures. The first figure is a pie chart that has the option to display the percentage of total successes that each launch site had, or to display the percentage of successes and failures of each individual launch site. This allows the user to quickly determine which launch site had the greatest number of successes as well as the greatest success rate. The second figure is a 'class' vs. 'Payload Mass (kg)' scatter plot with the color of the points corresponding to the booster version. This allows the user to identify the relationship between payload mass, booster version, and landing outcome.</a:t>
            </a:r>
          </a:p>
          <a:p>
            <a:pPr marL="0" indent="0">
              <a:lnSpc>
                <a:spcPct val="100000"/>
              </a:lnSpc>
              <a:spcBef>
                <a:spcPts val="1400"/>
              </a:spcBef>
              <a:buNone/>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Plotly Dash</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the features were transformed, using </a:t>
            </a:r>
            <a:r>
              <a:rPr lang="en-US" sz="2200" dirty="0" err="1">
                <a:solidFill>
                  <a:schemeClr val="accent3">
                    <a:lumMod val="25000"/>
                  </a:schemeClr>
                </a:solidFill>
                <a:latin typeface="Abadi"/>
              </a:rPr>
              <a:t>sklearn.preprocessing.StandardScaler</a:t>
            </a:r>
            <a:r>
              <a:rPr lang="en-US" sz="2200" dirty="0">
                <a:solidFill>
                  <a:schemeClr val="accent3">
                    <a:lumMod val="25000"/>
                  </a:schemeClr>
                </a:solidFill>
                <a:latin typeface="Abadi"/>
              </a:rPr>
              <a:t>. Then, the data was split into a training and testing set, using </a:t>
            </a:r>
            <a:r>
              <a:rPr lang="en-US" sz="2200" dirty="0" err="1">
                <a:solidFill>
                  <a:schemeClr val="accent3">
                    <a:lumMod val="25000"/>
                  </a:schemeClr>
                </a:solidFill>
                <a:latin typeface="Abadi"/>
              </a:rPr>
              <a:t>sklearn.model_selection.train_test_split</a:t>
            </a:r>
            <a:r>
              <a:rPr lang="en-US" sz="2200" dirty="0">
                <a:solidFill>
                  <a:schemeClr val="accent3">
                    <a:lumMod val="25000"/>
                  </a:schemeClr>
                </a:solidFill>
                <a:latin typeface="Abadi"/>
              </a:rPr>
              <a:t>. Lastly, the data was trained on four different classification models: logistic regression, support vector machine, decision tree, and k-nearest neighbors. Grid search cross validation was performed on the data to determine the best hyperparameters for each classification model. The data was tested on the testing set and a confusion matrix was constructed to determine which classification model performed the best.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cs typeface="Calibri" panose="020F0502020204030204"/>
                <a:hlinkClick r:id="rId3"/>
              </a:rPr>
              <a:t>GitHub URL: ML Classification</a:t>
            </a:r>
            <a:endParaRPr lang="en-US" sz="2200" dirty="0">
              <a:solidFill>
                <a:schemeClr val="accent3">
                  <a:lumMod val="25000"/>
                </a:schemeClr>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Flight Number vs. Launch Site</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marL="0">
              <a:spcBef>
                <a:spcPts val="1400"/>
              </a:spcBef>
            </a:pPr>
            <a:r>
              <a:rPr lang="en-US" sz="2200"/>
              <a:t>The scatter plot at right represents every launch as a point, categorized by launch site. Each point is colored blue or orange, indicating whether the landing was a failure or a success, respectively.</a:t>
            </a:r>
          </a:p>
          <a:p>
            <a:pPr marL="0">
              <a:spcBef>
                <a:spcPts val="1400"/>
              </a:spcBef>
            </a:pPr>
            <a:r>
              <a:rPr lang="en-US" sz="2200"/>
              <a:t>Most launches took place at CCAFS SLC 40.</a:t>
            </a:r>
          </a:p>
        </p:txBody>
      </p:sp>
      <p:pic>
        <p:nvPicPr>
          <p:cNvPr id="2" name="Picture 5" descr="Chart, scatter chart&#10;&#10;Description automatically generated">
            <a:extLst>
              <a:ext uri="{FF2B5EF4-FFF2-40B4-BE49-F238E27FC236}">
                <a16:creationId xmlns:a16="http://schemas.microsoft.com/office/drawing/2014/main" id="{0329C0A7-32AE-C816-8201-862682F20053}"/>
              </a:ext>
            </a:extLst>
          </p:cNvPr>
          <p:cNvPicPr>
            <a:picLocks noChangeAspect="1"/>
          </p:cNvPicPr>
          <p:nvPr/>
        </p:nvPicPr>
        <p:blipFill rotWithShape="1">
          <a:blip r:embed="rId2"/>
          <a:srcRect l="-66" r="355" b="-421"/>
          <a:stretch/>
        </p:blipFill>
        <p:spPr>
          <a:xfrm>
            <a:off x="6099048" y="1099290"/>
            <a:ext cx="5458968" cy="46594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Launch Site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cs typeface="Calibri"/>
              </a:rPr>
              <a:t>One can identify patterns in the relationship between payload mass, launch, site, and landing </a:t>
            </a:r>
            <a:r>
              <a:rPr lang="en-US" sz="2200">
                <a:cs typeface="Calibri"/>
              </a:rPr>
              <a:t>outcome.</a:t>
            </a:r>
          </a:p>
          <a:p>
            <a:pPr>
              <a:spcBef>
                <a:spcPts val="1400"/>
              </a:spcBef>
            </a:pPr>
            <a:r>
              <a:rPr lang="en-US" sz="2200" dirty="0">
                <a:cs typeface="Calibri"/>
              </a:rPr>
              <a:t>At VAFB, no rockets with a payload mass greater than </a:t>
            </a:r>
            <a:r>
              <a:rPr lang="en-US" sz="2200">
                <a:cs typeface="Calibri"/>
              </a:rPr>
              <a:t>10,000 kg were launched.</a:t>
            </a:r>
            <a:endParaRPr lang="en-US" sz="2200" dirty="0">
              <a:cs typeface="Calibri"/>
            </a:endParaRPr>
          </a:p>
        </p:txBody>
      </p:sp>
      <p:pic>
        <p:nvPicPr>
          <p:cNvPr id="2" name="Picture 5" descr="Chart, scatter chart&#10;&#10;Description automatically generated">
            <a:extLst>
              <a:ext uri="{FF2B5EF4-FFF2-40B4-BE49-F238E27FC236}">
                <a16:creationId xmlns:a16="http://schemas.microsoft.com/office/drawing/2014/main" id="{71244E54-6FBF-825D-6BF8-2B779ADD92A5}"/>
              </a:ext>
            </a:extLst>
          </p:cNvPr>
          <p:cNvPicPr>
            <a:picLocks noChangeAspect="1"/>
          </p:cNvPicPr>
          <p:nvPr/>
        </p:nvPicPr>
        <p:blipFill>
          <a:blip r:embed="rId2"/>
          <a:stretch>
            <a:fillRect/>
          </a:stretch>
        </p:blipFill>
        <p:spPr>
          <a:xfrm>
            <a:off x="4786013" y="640080"/>
            <a:ext cx="6640285"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Success Rate vs. Orbit Type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cs typeface="Calibri"/>
              </a:rPr>
              <a:t>The orbit types with a 100% landing success rate are SSO, HEO, GEO, and ES-L1.</a:t>
            </a:r>
            <a:endParaRPr lang="en-US" dirty="0"/>
          </a:p>
          <a:p>
            <a:pPr>
              <a:spcBef>
                <a:spcPts val="1400"/>
              </a:spcBef>
            </a:pPr>
            <a:r>
              <a:rPr lang="en-US" sz="2200" dirty="0">
                <a:cs typeface="Calibri"/>
              </a:rPr>
              <a:t>Most of the other orbit types average and approximately 60% landing success rate, the lowest being SO with 0% and GTO with about 50%.</a:t>
            </a:r>
          </a:p>
        </p:txBody>
      </p:sp>
      <p:pic>
        <p:nvPicPr>
          <p:cNvPr id="2" name="Picture 5" descr="Chart, bar chart&#10;&#10;Description automatically generated">
            <a:extLst>
              <a:ext uri="{FF2B5EF4-FFF2-40B4-BE49-F238E27FC236}">
                <a16:creationId xmlns:a16="http://schemas.microsoft.com/office/drawing/2014/main" id="{DE532E57-386B-A6A3-F61C-255392FA6C2C}"/>
              </a:ext>
            </a:extLst>
          </p:cNvPr>
          <p:cNvPicPr>
            <a:picLocks noChangeAspect="1"/>
          </p:cNvPicPr>
          <p:nvPr/>
        </p:nvPicPr>
        <p:blipFill>
          <a:blip r:embed="rId2"/>
          <a:stretch>
            <a:fillRect/>
          </a:stretch>
        </p:blipFill>
        <p:spPr>
          <a:xfrm>
            <a:off x="6248781" y="640080"/>
            <a:ext cx="5159502"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Flight Number vs. Orbit Type</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cs typeface="Calibri"/>
              </a:rPr>
              <a:t>The orbit types with the greatest number of launches appear to be ISS and GTO. The orbit types with the least number of launches are ES-L1, HEO, SO, and GEO, each having only a single launch.</a:t>
            </a:r>
          </a:p>
          <a:p>
            <a:pPr>
              <a:spcBef>
                <a:spcPts val="1400"/>
              </a:spcBef>
            </a:pPr>
            <a:r>
              <a:rPr lang="en-US" sz="2200" dirty="0">
                <a:cs typeface="Calibri"/>
              </a:rPr>
              <a:t>There appears to be a slight trend in flight number and the success of the landings, the clearest being in the case of LEO orbits.</a:t>
            </a:r>
          </a:p>
        </p:txBody>
      </p:sp>
      <p:pic>
        <p:nvPicPr>
          <p:cNvPr id="2" name="Picture 5" descr="Chart, scatter chart&#10;&#10;Description automatically generated">
            <a:extLst>
              <a:ext uri="{FF2B5EF4-FFF2-40B4-BE49-F238E27FC236}">
                <a16:creationId xmlns:a16="http://schemas.microsoft.com/office/drawing/2014/main" id="{A9C9FF92-A6F5-039F-D853-6B8336795AA9}"/>
              </a:ext>
            </a:extLst>
          </p:cNvPr>
          <p:cNvPicPr>
            <a:picLocks noChangeAspect="1"/>
          </p:cNvPicPr>
          <p:nvPr/>
        </p:nvPicPr>
        <p:blipFill>
          <a:blip r:embed="rId2"/>
          <a:stretch>
            <a:fillRect/>
          </a:stretch>
        </p:blipFill>
        <p:spPr>
          <a:xfrm>
            <a:off x="6099048" y="1033878"/>
            <a:ext cx="5458968" cy="47902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Payload vs. Orbit Type</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lnSpcReduction="10000"/>
          </a:bodyPr>
          <a:lstStyle/>
          <a:p>
            <a:pPr>
              <a:spcBef>
                <a:spcPts val="1400"/>
              </a:spcBef>
            </a:pPr>
            <a:r>
              <a:rPr lang="en-US" sz="2200" dirty="0">
                <a:ea typeface="+mn-lt"/>
                <a:cs typeface="+mn-lt"/>
              </a:rPr>
              <a:t>There are some fairly strong associations between payload mass and orbit type. </a:t>
            </a:r>
            <a:r>
              <a:rPr lang="en-US" sz="2200" dirty="0">
                <a:cs typeface="Calibri"/>
              </a:rPr>
              <a:t>The vast majority of the launches have a payload mass of less than 8,000 kg. The only orbit types to have payload masses greater than 8,000 kg are ISS, PO, and VLEO.</a:t>
            </a:r>
          </a:p>
          <a:p>
            <a:pPr>
              <a:spcBef>
                <a:spcPts val="1400"/>
              </a:spcBef>
            </a:pPr>
            <a:r>
              <a:rPr lang="en-US" sz="2200" dirty="0">
                <a:cs typeface="Calibri"/>
              </a:rPr>
              <a:t>VLEO launches have the greatest payload masses of all orbit types, each launch with a mass greater than 13,000 kg.</a:t>
            </a:r>
          </a:p>
        </p:txBody>
      </p:sp>
      <p:pic>
        <p:nvPicPr>
          <p:cNvPr id="2" name="Picture 5" descr="Chart, scatter chart&#10;&#10;Description automatically generated">
            <a:extLst>
              <a:ext uri="{FF2B5EF4-FFF2-40B4-BE49-F238E27FC236}">
                <a16:creationId xmlns:a16="http://schemas.microsoft.com/office/drawing/2014/main" id="{C3A92836-FE35-6156-A8D0-AC54246606FF}"/>
              </a:ext>
            </a:extLst>
          </p:cNvPr>
          <p:cNvPicPr>
            <a:picLocks noChangeAspect="1"/>
          </p:cNvPicPr>
          <p:nvPr/>
        </p:nvPicPr>
        <p:blipFill>
          <a:blip r:embed="rId2"/>
          <a:stretch>
            <a:fillRect/>
          </a:stretch>
        </p:blipFill>
        <p:spPr>
          <a:xfrm>
            <a:off x="6099048" y="1033878"/>
            <a:ext cx="5458968" cy="47902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cs typeface="Calibri"/>
              </a:rPr>
              <a:t>The line graph at right indicates a clear, sharp upward trend in landing success rate as the years progress. This reveals marked improvement over time.</a:t>
            </a:r>
          </a:p>
        </p:txBody>
      </p:sp>
      <p:pic>
        <p:nvPicPr>
          <p:cNvPr id="2" name="Picture 5" descr="Chart, line chart&#10;&#10;Description automatically generated">
            <a:extLst>
              <a:ext uri="{FF2B5EF4-FFF2-40B4-BE49-F238E27FC236}">
                <a16:creationId xmlns:a16="http://schemas.microsoft.com/office/drawing/2014/main" id="{57EAF931-576F-8C89-9DCE-E5E71B16A6C6}"/>
              </a:ext>
            </a:extLst>
          </p:cNvPr>
          <p:cNvPicPr>
            <a:picLocks noChangeAspect="1"/>
          </p:cNvPicPr>
          <p:nvPr/>
        </p:nvPicPr>
        <p:blipFill>
          <a:blip r:embed="rId2"/>
          <a:stretch>
            <a:fillRect/>
          </a:stretch>
        </p:blipFill>
        <p:spPr>
          <a:xfrm>
            <a:off x="6116307" y="640080"/>
            <a:ext cx="5424449"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All Launch Site Names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cs typeface="Calibri"/>
              </a:rPr>
              <a:t>There are four unique launch sites named as follows: CCAFS LC-40, VAFB SLC-4E, KSC LC-39A, CCAFS SLC-40.</a:t>
            </a:r>
          </a:p>
        </p:txBody>
      </p:sp>
      <p:pic>
        <p:nvPicPr>
          <p:cNvPr id="2" name="Picture 5" descr="Graphical user interface, text, application&#10;&#10;Description automatically generated">
            <a:extLst>
              <a:ext uri="{FF2B5EF4-FFF2-40B4-BE49-F238E27FC236}">
                <a16:creationId xmlns:a16="http://schemas.microsoft.com/office/drawing/2014/main" id="{88E4AF55-3772-7D22-368A-72B716D0EE9A}"/>
              </a:ext>
            </a:extLst>
          </p:cNvPr>
          <p:cNvPicPr>
            <a:picLocks noChangeAspect="1"/>
          </p:cNvPicPr>
          <p:nvPr/>
        </p:nvPicPr>
        <p:blipFill>
          <a:blip r:embed="rId2"/>
          <a:stretch>
            <a:fillRect/>
          </a:stretch>
        </p:blipFill>
        <p:spPr>
          <a:xfrm>
            <a:off x="6099048" y="1238589"/>
            <a:ext cx="5458968" cy="438082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Launch Site Names Begin with 'CCA'</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Five records of launches with launch sites that begin with 'CCA' are displayed at right.</a:t>
            </a:r>
            <a:endParaRPr lang="en-US" dirty="0"/>
          </a:p>
        </p:txBody>
      </p:sp>
      <p:pic>
        <p:nvPicPr>
          <p:cNvPr id="2" name="Picture 5" descr="Table&#10;&#10;Description automatically generated">
            <a:extLst>
              <a:ext uri="{FF2B5EF4-FFF2-40B4-BE49-F238E27FC236}">
                <a16:creationId xmlns:a16="http://schemas.microsoft.com/office/drawing/2014/main" id="{99A52DEE-A462-0933-98FF-A188670C43A6}"/>
              </a:ext>
            </a:extLst>
          </p:cNvPr>
          <p:cNvPicPr>
            <a:picLocks noChangeAspect="1"/>
          </p:cNvPicPr>
          <p:nvPr/>
        </p:nvPicPr>
        <p:blipFill>
          <a:blip r:embed="rId2"/>
          <a:stretch>
            <a:fillRect/>
          </a:stretch>
        </p:blipFill>
        <p:spPr>
          <a:xfrm>
            <a:off x="5452067" y="1948034"/>
            <a:ext cx="6105949" cy="268876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figure below is the sum of the payload masses of rockets that NASA launched in the time period covered by the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Text&#10;&#10;Description automatically generated">
            <a:extLst>
              <a:ext uri="{FF2B5EF4-FFF2-40B4-BE49-F238E27FC236}">
                <a16:creationId xmlns:a16="http://schemas.microsoft.com/office/drawing/2014/main" id="{A7A4422D-806D-8A43-A3A5-D17456AD206B}"/>
              </a:ext>
            </a:extLst>
          </p:cNvPr>
          <p:cNvPicPr>
            <a:picLocks noChangeAspect="1"/>
          </p:cNvPicPr>
          <p:nvPr/>
        </p:nvPicPr>
        <p:blipFill>
          <a:blip r:embed="rId3"/>
          <a:stretch>
            <a:fillRect/>
          </a:stretch>
        </p:blipFill>
        <p:spPr>
          <a:xfrm>
            <a:off x="2494742" y="4447008"/>
            <a:ext cx="7087498" cy="19177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figure below is the average payload mass of rockets that had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Text&#10;&#10;Description automatically generated">
            <a:extLst>
              <a:ext uri="{FF2B5EF4-FFF2-40B4-BE49-F238E27FC236}">
                <a16:creationId xmlns:a16="http://schemas.microsoft.com/office/drawing/2014/main" id="{8533BA7D-1992-7459-2492-D2048C842D38}"/>
              </a:ext>
            </a:extLst>
          </p:cNvPr>
          <p:cNvPicPr>
            <a:picLocks noChangeAspect="1"/>
          </p:cNvPicPr>
          <p:nvPr/>
        </p:nvPicPr>
        <p:blipFill>
          <a:blip r:embed="rId3"/>
          <a:stretch>
            <a:fillRect/>
          </a:stretch>
        </p:blipFill>
        <p:spPr>
          <a:xfrm>
            <a:off x="3457755" y="4633822"/>
            <a:ext cx="5161471" cy="13859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figure below is the date of the first successful landing on a ground pad.</a:t>
            </a:r>
            <a:endParaRPr lang="en-US"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Text&#10;&#10;Description automatically generated">
            <a:extLst>
              <a:ext uri="{FF2B5EF4-FFF2-40B4-BE49-F238E27FC236}">
                <a16:creationId xmlns:a16="http://schemas.microsoft.com/office/drawing/2014/main" id="{E72F4B2E-EF50-DB64-44B6-1A9374C3D593}"/>
              </a:ext>
            </a:extLst>
          </p:cNvPr>
          <p:cNvPicPr>
            <a:picLocks noChangeAspect="1"/>
          </p:cNvPicPr>
          <p:nvPr/>
        </p:nvPicPr>
        <p:blipFill>
          <a:blip r:embed="rId3"/>
          <a:stretch>
            <a:fillRect/>
          </a:stretch>
        </p:blipFill>
        <p:spPr>
          <a:xfrm>
            <a:off x="4589613" y="4657816"/>
            <a:ext cx="2998398" cy="17693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a:solidFill>
                  <a:schemeClr val="tx1"/>
                </a:solidFill>
                <a:latin typeface="+mj-lt"/>
                <a:ea typeface="+mj-ea"/>
                <a:cs typeface="+mj-cs"/>
              </a:rPr>
              <a:t>Successful Drone Ship Landing with Payload between 4000 and 6000</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dirty="0">
                <a:cs typeface="Calibri"/>
              </a:rPr>
              <a:t>At right is the list of booster versions of rockets that had a payload mass between 4,000 and 6,000 kg and landed successfully.</a:t>
            </a:r>
          </a:p>
        </p:txBody>
      </p:sp>
      <p:pic>
        <p:nvPicPr>
          <p:cNvPr id="2" name="Picture 2" descr="Graphical user interface, text, application&#10;&#10;Description automatically generated">
            <a:extLst>
              <a:ext uri="{FF2B5EF4-FFF2-40B4-BE49-F238E27FC236}">
                <a16:creationId xmlns:a16="http://schemas.microsoft.com/office/drawing/2014/main" id="{689D645B-5720-5465-173A-FB74E7B52453}"/>
              </a:ext>
            </a:extLst>
          </p:cNvPr>
          <p:cNvPicPr>
            <a:picLocks noChangeAspect="1"/>
          </p:cNvPicPr>
          <p:nvPr/>
        </p:nvPicPr>
        <p:blipFill rotWithShape="1">
          <a:blip r:embed="rId2"/>
          <a:srcRect r="1" b="6568"/>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Number of Successful and Failure Mission Outcomes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The figure at right lists the total number of launches grouped by mission outcome.</a:t>
            </a:r>
            <a:endParaRPr lang="en-US" sz="2200" dirty="0">
              <a:cs typeface="Calibri"/>
            </a:endParaRPr>
          </a:p>
        </p:txBody>
      </p:sp>
      <p:pic>
        <p:nvPicPr>
          <p:cNvPr id="2" name="Picture 5" descr="Graphical user interface, text, application&#10;&#10;Description automatically generated">
            <a:extLst>
              <a:ext uri="{FF2B5EF4-FFF2-40B4-BE49-F238E27FC236}">
                <a16:creationId xmlns:a16="http://schemas.microsoft.com/office/drawing/2014/main" id="{DC9157AD-2FFC-D874-96FF-5F1031E8D978}"/>
              </a:ext>
            </a:extLst>
          </p:cNvPr>
          <p:cNvPicPr>
            <a:picLocks noChangeAspect="1"/>
          </p:cNvPicPr>
          <p:nvPr/>
        </p:nvPicPr>
        <p:blipFill>
          <a:blip r:embed="rId2"/>
          <a:stretch>
            <a:fillRect/>
          </a:stretch>
        </p:blipFill>
        <p:spPr>
          <a:xfrm>
            <a:off x="6099048" y="1674917"/>
            <a:ext cx="5458968" cy="35081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1652"/>
            <a:ext cx="10516455" cy="49936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 this study, we analyzed SpaceX rocket launch data to predict the landing outcome of the first stage. The data was retrieved from using the SpaceX REST API and by web scraping a Wikipedia page. Then, only the relevant feature were retained and the landing outcome was converted to a integer data type (0 or 1) so that the data could be more easily analyzed. Exploratory data analysis was performed by visualizing the data in the form of tables, charts, graphs, and maps, using SQL, matplotlib, seaborn, Folium, and Dash with Plotly. Finally, four classification models were built in order to most accurately predict whether a launch would have a successful landing outcome.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analysis revealed that rockets that launch from KSC LC-39A with a payload mass between approximately 2,000 and 4,000 kg into SSO, HEO, GEO, or ES-L1 have the greatest chances of landing successfully.</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137034" y="609600"/>
            <a:ext cx="6478417"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12" name="Freeform: Shape 11">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5" y="2194102"/>
            <a:ext cx="6260052" cy="3230883"/>
          </a:xfrm>
          <a:prstGeom prst="rect">
            <a:avLst/>
          </a:prstGeom>
        </p:spPr>
        <p:txBody>
          <a:bodyPr vert="horz" lIns="91440" tIns="45720" rIns="91440" bIns="45720" rtlCol="0" anchor="t">
            <a:normAutofit/>
          </a:bodyPr>
          <a:lstStyle/>
          <a:p>
            <a:pPr>
              <a:spcBef>
                <a:spcPts val="1400"/>
              </a:spcBef>
            </a:pPr>
            <a:r>
              <a:rPr lang="en-US" sz="2000" dirty="0">
                <a:cs typeface="Calibri"/>
              </a:rPr>
              <a:t>At right is the list of booster versions that had the maximum payload.</a:t>
            </a:r>
          </a:p>
        </p:txBody>
      </p:sp>
      <p:sp>
        <p:nvSpPr>
          <p:cNvPr id="14" name="Freeform: Shape 13">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Graphical user interface, text, application&#10;&#10;Description automatically generated">
            <a:extLst>
              <a:ext uri="{FF2B5EF4-FFF2-40B4-BE49-F238E27FC236}">
                <a16:creationId xmlns:a16="http://schemas.microsoft.com/office/drawing/2014/main" id="{BE189DFB-9393-15D4-464E-2759F0985A50}"/>
              </a:ext>
            </a:extLst>
          </p:cNvPr>
          <p:cNvPicPr>
            <a:picLocks noChangeAspect="1"/>
          </p:cNvPicPr>
          <p:nvPr/>
        </p:nvPicPr>
        <p:blipFill>
          <a:blip r:embed="rId2"/>
          <a:stretch>
            <a:fillRect/>
          </a:stretch>
        </p:blipFill>
        <p:spPr>
          <a:xfrm>
            <a:off x="8964021" y="825688"/>
            <a:ext cx="1779325" cy="519511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2015 Launch Records</a:t>
            </a: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400" dirty="0">
                <a:solidFill>
                  <a:srgbClr val="FFFFFF"/>
                </a:solidFill>
              </a:rPr>
              <a:t>Below is a list of the launches that failed to land on drone ships </a:t>
            </a:r>
            <a:r>
              <a:rPr lang="en-US" sz="2400">
                <a:solidFill>
                  <a:srgbClr val="FFFFFF"/>
                </a:solidFill>
              </a:rPr>
              <a:t>in year </a:t>
            </a:r>
            <a:r>
              <a:rPr lang="en-US" sz="2400" dirty="0">
                <a:solidFill>
                  <a:srgbClr val="FFFFFF"/>
                </a:solidFill>
              </a:rPr>
              <a:t>2015</a:t>
            </a:r>
            <a:endParaRPr lang="en-US" sz="2400" dirty="0">
              <a:solidFill>
                <a:srgbClr val="FFFFFF"/>
              </a:solidFill>
              <a:cs typeface="Calibri"/>
            </a:endParaRPr>
          </a:p>
        </p:txBody>
      </p:sp>
      <p:pic>
        <p:nvPicPr>
          <p:cNvPr id="2" name="Picture 5" descr="Table&#10;&#10;Description automatically generated">
            <a:extLst>
              <a:ext uri="{FF2B5EF4-FFF2-40B4-BE49-F238E27FC236}">
                <a16:creationId xmlns:a16="http://schemas.microsoft.com/office/drawing/2014/main" id="{5CF29223-ABEA-3FA2-B906-6EEB9B3C4DCB}"/>
              </a:ext>
            </a:extLst>
          </p:cNvPr>
          <p:cNvPicPr>
            <a:picLocks noChangeAspect="1"/>
          </p:cNvPicPr>
          <p:nvPr/>
        </p:nvPicPr>
        <p:blipFill>
          <a:blip r:embed="rId2"/>
          <a:stretch>
            <a:fillRect/>
          </a:stretch>
        </p:blipFill>
        <p:spPr>
          <a:xfrm>
            <a:off x="630936" y="3369129"/>
            <a:ext cx="10917936" cy="248383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cs typeface="Calibri"/>
              </a:rPr>
              <a:t>At right is the list of successful landing outcomes grouped by year and ordered from greatest to least.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6" name="Picture 6" descr="Table&#10;&#10;Description automatically generated">
            <a:extLst>
              <a:ext uri="{FF2B5EF4-FFF2-40B4-BE49-F238E27FC236}">
                <a16:creationId xmlns:a16="http://schemas.microsoft.com/office/drawing/2014/main" id="{925DEE61-25B0-5B87-1BD9-7F751E01C99A}"/>
              </a:ext>
            </a:extLst>
          </p:cNvPr>
          <p:cNvPicPr>
            <a:picLocks noChangeAspect="1"/>
          </p:cNvPicPr>
          <p:nvPr/>
        </p:nvPicPr>
        <p:blipFill>
          <a:blip r:embed="rId2"/>
          <a:stretch>
            <a:fillRect/>
          </a:stretch>
        </p:blipFill>
        <p:spPr>
          <a:xfrm>
            <a:off x="7351682" y="770896"/>
            <a:ext cx="4001578" cy="53305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Map of Launch Site Locations</a:t>
            </a:r>
          </a:p>
        </p:txBody>
      </p:sp>
      <p:sp>
        <p:nvSpPr>
          <p:cNvPr id="1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Map&#10;&#10;Description automatically generated">
            <a:extLst>
              <a:ext uri="{FF2B5EF4-FFF2-40B4-BE49-F238E27FC236}">
                <a16:creationId xmlns:a16="http://schemas.microsoft.com/office/drawing/2014/main" id="{D2791EBB-E42B-C901-9FA0-A8A5510C12F9}"/>
              </a:ext>
            </a:extLst>
          </p:cNvPr>
          <p:cNvPicPr>
            <a:picLocks noChangeAspect="1"/>
          </p:cNvPicPr>
          <p:nvPr/>
        </p:nvPicPr>
        <p:blipFill>
          <a:blip r:embed="rId2"/>
          <a:stretch>
            <a:fillRect/>
          </a:stretch>
        </p:blipFill>
        <p:spPr>
          <a:xfrm>
            <a:off x="4654296" y="812399"/>
            <a:ext cx="6894576" cy="3550706"/>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fontScale="92500" lnSpcReduction="20000"/>
          </a:bodyPr>
          <a:lstStyle/>
          <a:p>
            <a:r>
              <a:rPr lang="en-US" sz="2200" dirty="0"/>
              <a:t>Above is a map of the five different locations from which SpaceX rockets were launched.</a:t>
            </a:r>
            <a:endParaRPr lang="en-US" sz="2200" dirty="0">
              <a:cs typeface="Calibri"/>
            </a:endParaRPr>
          </a:p>
          <a:p>
            <a:r>
              <a:rPr lang="en-US" sz="2200" dirty="0">
                <a:cs typeface="Calibri"/>
              </a:rPr>
              <a:t>There are two groups of launch sites, one in southern California and the other in Florida, both of which are in close proximity to the ocean.</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Map of Landing Outcomes by Site</a:t>
            </a:r>
            <a:endParaRPr lang="en-US" sz="5400" dirty="0">
              <a:solidFill>
                <a:schemeClr val="tx1"/>
              </a:solidFill>
              <a:latin typeface="Calibri Light"/>
              <a:ea typeface="+mj-ea"/>
              <a:cs typeface="Calibri Light"/>
            </a:endParaRP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chor="t">
            <a:normAutofit/>
          </a:bodyPr>
          <a:lstStyle/>
          <a:p>
            <a:pPr>
              <a:spcBef>
                <a:spcPts val="1400"/>
              </a:spcBef>
            </a:pPr>
            <a:r>
              <a:rPr lang="en-US" sz="2000" dirty="0"/>
              <a:t>At right is a map showing the launches in Florida, clustered by launch site. Each launch is colored either green or red to represent a successful or failed outcome, respectively.</a:t>
            </a:r>
            <a:endParaRPr lang="en-US" sz="2000" dirty="0">
              <a:cs typeface="Calibri"/>
            </a:endParaRPr>
          </a:p>
          <a:p>
            <a:pPr>
              <a:spcBef>
                <a:spcPts val="1400"/>
              </a:spcBef>
            </a:pPr>
            <a:r>
              <a:rPr lang="en-US" sz="2000" dirty="0">
                <a:cs typeface="Calibri"/>
              </a:rPr>
              <a:t>KSC LC-39A had 10 successful landings and three failed.</a:t>
            </a:r>
          </a:p>
          <a:p>
            <a:pPr>
              <a:spcBef>
                <a:spcPts val="1400"/>
              </a:spcBef>
            </a:pPr>
            <a:endParaRPr lang="en-US" sz="2000">
              <a:cs typeface="Calibri" panose="020F0502020204030204"/>
            </a:endParaRPr>
          </a:p>
        </p:txBody>
      </p:sp>
      <p:pic>
        <p:nvPicPr>
          <p:cNvPr id="2" name="Picture 3" descr="Map&#10;&#10;Description automatically generated">
            <a:extLst>
              <a:ext uri="{FF2B5EF4-FFF2-40B4-BE49-F238E27FC236}">
                <a16:creationId xmlns:a16="http://schemas.microsoft.com/office/drawing/2014/main" id="{9881CF5D-3EE3-338C-72F8-84974263C045}"/>
              </a:ext>
            </a:extLst>
          </p:cNvPr>
          <p:cNvPicPr>
            <a:picLocks noChangeAspect="1"/>
          </p:cNvPicPr>
          <p:nvPr/>
        </p:nvPicPr>
        <p:blipFill rotWithShape="1">
          <a:blip r:embed="rId2"/>
          <a:srcRect l="14152" r="163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Calibri Light"/>
              </a:rPr>
              <a:t>CCAFS Proximities</a:t>
            </a:r>
            <a:endParaRPr lang="en-US" sz="4200" kern="1200" dirty="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cs typeface="Calibri"/>
              </a:rPr>
              <a:t>The map at right shows the distance from CCAFS launch sites to the nearest coast and the nearest railway. The nearest coast is 0.86 km away and the nearest railway is 1.29 km away.</a:t>
            </a:r>
          </a:p>
          <a:p>
            <a:pPr>
              <a:spcBef>
                <a:spcPts val="1400"/>
              </a:spcBef>
            </a:pPr>
            <a:r>
              <a:rPr lang="en-US" sz="2000" dirty="0">
                <a:cs typeface="Calibri"/>
              </a:rPr>
              <a:t>This is an indication of the importance of a railway and ocean coast to launch sites.</a:t>
            </a:r>
          </a:p>
        </p:txBody>
      </p:sp>
      <p:pic>
        <p:nvPicPr>
          <p:cNvPr id="2" name="Picture 3" descr="Diagram&#10;&#10;Description automatically generated">
            <a:extLst>
              <a:ext uri="{FF2B5EF4-FFF2-40B4-BE49-F238E27FC236}">
                <a16:creationId xmlns:a16="http://schemas.microsoft.com/office/drawing/2014/main" id="{E4E4CFD3-A554-AFFC-C6C7-BA52E1AF0C89}"/>
              </a:ext>
            </a:extLst>
          </p:cNvPr>
          <p:cNvPicPr>
            <a:picLocks noChangeAspect="1"/>
          </p:cNvPicPr>
          <p:nvPr/>
        </p:nvPicPr>
        <p:blipFill>
          <a:blip r:embed="rId2"/>
          <a:stretch>
            <a:fillRect/>
          </a:stretch>
        </p:blipFill>
        <p:spPr>
          <a:xfrm>
            <a:off x="4990044" y="640080"/>
            <a:ext cx="6232223"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Percentage of Successes by Site</a:t>
            </a:r>
            <a:endParaRPr lang="en-US" sz="4400" kern="1200" dirty="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dirty="0">
                <a:cs typeface="Calibri"/>
              </a:rPr>
              <a:t>Below is a pie chart showing the percentage of total landing successes achieved at each launch site.</a:t>
            </a:r>
          </a:p>
          <a:p>
            <a:pPr>
              <a:spcBef>
                <a:spcPts val="1400"/>
              </a:spcBef>
            </a:pPr>
            <a:r>
              <a:rPr lang="en-US" sz="2000" dirty="0">
                <a:cs typeface="Calibri"/>
              </a:rPr>
              <a:t>The site with the greatest number of successes is KSC LC39A, making up 41.7% of the total. </a:t>
            </a:r>
          </a:p>
        </p:txBody>
      </p:sp>
      <p:pic>
        <p:nvPicPr>
          <p:cNvPr id="2" name="Picture 3" descr="Chart, pie chart&#10;&#10;Description automatically generated">
            <a:extLst>
              <a:ext uri="{FF2B5EF4-FFF2-40B4-BE49-F238E27FC236}">
                <a16:creationId xmlns:a16="http://schemas.microsoft.com/office/drawing/2014/main" id="{90BEE30C-9F2A-4C57-E6DB-74CE012CC0BC}"/>
              </a:ext>
            </a:extLst>
          </p:cNvPr>
          <p:cNvPicPr>
            <a:picLocks noChangeAspect="1"/>
          </p:cNvPicPr>
          <p:nvPr/>
        </p:nvPicPr>
        <p:blipFill rotWithShape="1">
          <a:blip r:embed="rId2"/>
          <a:srcRect l="30789" r="132" b="465"/>
          <a:stretch/>
        </p:blipFill>
        <p:spPr>
          <a:xfrm>
            <a:off x="2327464" y="2872228"/>
            <a:ext cx="7542012" cy="306997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dirty="0">
                <a:solidFill>
                  <a:schemeClr val="tx1"/>
                </a:solidFill>
                <a:latin typeface="+mj-lt"/>
                <a:ea typeface="+mj-ea"/>
                <a:cs typeface="Calibri Light"/>
              </a:rPr>
              <a:t>Success Ratio at KSC LC-39A</a:t>
            </a:r>
            <a:endParaRPr lang="en-US" sz="4200" kern="1200" dirty="0">
              <a:solidFill>
                <a:schemeClr val="tx1"/>
              </a:solidFill>
              <a:latin typeface="+mj-lt"/>
              <a:ea typeface="+mj-ea"/>
              <a:cs typeface="Calibri Light"/>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cs typeface="Calibri"/>
              </a:rPr>
              <a:t>The pie chart at right shows the landing success ratio at the site KSC LC-39A.</a:t>
            </a:r>
            <a:endParaRPr lang="en-US" sz="1700" dirty="0">
              <a:cs typeface="Calibri"/>
            </a:endParaRPr>
          </a:p>
        </p:txBody>
      </p:sp>
      <p:pic>
        <p:nvPicPr>
          <p:cNvPr id="2" name="Picture 3" descr="A picture containing circle&#10;&#10;Description automatically generated">
            <a:extLst>
              <a:ext uri="{FF2B5EF4-FFF2-40B4-BE49-F238E27FC236}">
                <a16:creationId xmlns:a16="http://schemas.microsoft.com/office/drawing/2014/main" id="{481D5275-C44F-49F5-2167-A3AB419F27BB}"/>
              </a:ext>
            </a:extLst>
          </p:cNvPr>
          <p:cNvPicPr>
            <a:picLocks noChangeAspect="1"/>
          </p:cNvPicPr>
          <p:nvPr/>
        </p:nvPicPr>
        <p:blipFill>
          <a:blip r:embed="rId2"/>
          <a:stretch>
            <a:fillRect/>
          </a:stretch>
        </p:blipFill>
        <p:spPr>
          <a:xfrm>
            <a:off x="4654296" y="2048256"/>
            <a:ext cx="6903720" cy="27614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1697" y="1956959"/>
            <a:ext cx="10529173" cy="29426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a:rPr>
              <a:t>Rocket launches average approximately $165 million for most companies. However, SpaceX has been able to lower costs to about $62 million by reusing the first stage after each launch. If historical launch data can be used to predict whether SpaceX's first stage will land successfully, another company can determine whether or not to bid against SpaceX for a rocket launch.</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Payload Mass vs. Class Scatter Plot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marL="0" indent="0">
              <a:spcBef>
                <a:spcPts val="1400"/>
              </a:spcBef>
              <a:buNone/>
            </a:pPr>
            <a:r>
              <a:rPr lang="en-US" sz="2000" dirty="0">
                <a:cs typeface="Calibri"/>
              </a:rPr>
              <a:t>Below is a scatter plot of landing outcome vs. payload mass. Each point represents a launch and its color indicates which booster version was used.</a:t>
            </a:r>
            <a:endParaRPr lang="en-US" sz="500" dirty="0">
              <a:cs typeface="Calibri"/>
            </a:endParaRPr>
          </a:p>
        </p:txBody>
      </p:sp>
      <p:pic>
        <p:nvPicPr>
          <p:cNvPr id="2" name="Picture 3" descr="A picture containing table&#10;&#10;Description automatically generated">
            <a:extLst>
              <a:ext uri="{FF2B5EF4-FFF2-40B4-BE49-F238E27FC236}">
                <a16:creationId xmlns:a16="http://schemas.microsoft.com/office/drawing/2014/main" id="{F0A87433-5C9B-AF05-3BB0-5C59976C73F7}"/>
              </a:ext>
            </a:extLst>
          </p:cNvPr>
          <p:cNvPicPr>
            <a:picLocks noChangeAspect="1"/>
          </p:cNvPicPr>
          <p:nvPr/>
        </p:nvPicPr>
        <p:blipFill>
          <a:blip r:embed="rId2"/>
          <a:stretch>
            <a:fillRect/>
          </a:stretch>
        </p:blipFill>
        <p:spPr>
          <a:xfrm>
            <a:off x="1125572" y="2405149"/>
            <a:ext cx="9934759" cy="38993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Payload Mass vs. Class Scatter Plot – Ideal Range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a:spcBef>
                <a:spcPts val="1400"/>
              </a:spcBef>
            </a:pPr>
            <a:r>
              <a:rPr lang="en-US" sz="2200" dirty="0"/>
              <a:t>The highest success rate lies in the range of 2,000 kg to 5,000 kg, as indicated below.</a:t>
            </a:r>
            <a:endParaRPr lang="en-US" dirty="0"/>
          </a:p>
        </p:txBody>
      </p:sp>
      <p:pic>
        <p:nvPicPr>
          <p:cNvPr id="4" name="Picture 5">
            <a:extLst>
              <a:ext uri="{FF2B5EF4-FFF2-40B4-BE49-F238E27FC236}">
                <a16:creationId xmlns:a16="http://schemas.microsoft.com/office/drawing/2014/main" id="{00B77529-89E3-6DCB-5F4E-232F8CC17100}"/>
              </a:ext>
            </a:extLst>
          </p:cNvPr>
          <p:cNvPicPr>
            <a:picLocks noChangeAspect="1"/>
          </p:cNvPicPr>
          <p:nvPr/>
        </p:nvPicPr>
        <p:blipFill>
          <a:blip r:embed="rId2"/>
          <a:stretch>
            <a:fillRect/>
          </a:stretch>
        </p:blipFill>
        <p:spPr>
          <a:xfrm>
            <a:off x="981063" y="2290936"/>
            <a:ext cx="10217682"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68071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9520"/>
            <a:ext cx="3817187"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cs typeface="Calibri"/>
              </a:rPr>
              <a:t>All of the classification models performed similarly well.</a:t>
            </a:r>
            <a:endParaRPr lang="en-US" dirty="0"/>
          </a:p>
          <a:p>
            <a:pPr>
              <a:spcBef>
                <a:spcPts val="1400"/>
              </a:spcBef>
            </a:pPr>
            <a:r>
              <a:rPr lang="en-US" sz="2200" dirty="0">
                <a:cs typeface="Calibri"/>
              </a:rPr>
              <a:t>However, the model with the greatest accuracy score is the Decision Tree.</a:t>
            </a:r>
            <a:endParaRPr lang="en-US" dirty="0"/>
          </a:p>
        </p:txBody>
      </p:sp>
      <p:pic>
        <p:nvPicPr>
          <p:cNvPr id="2" name="Picture 2" descr="Chart, bar chart&#10;&#10;Description automatically generated">
            <a:extLst>
              <a:ext uri="{FF2B5EF4-FFF2-40B4-BE49-F238E27FC236}">
                <a16:creationId xmlns:a16="http://schemas.microsoft.com/office/drawing/2014/main" id="{3785962D-A5C6-8785-43A9-D110FC3DF290}"/>
              </a:ext>
            </a:extLst>
          </p:cNvPr>
          <p:cNvPicPr>
            <a:picLocks noChangeAspect="1"/>
          </p:cNvPicPr>
          <p:nvPr/>
        </p:nvPicPr>
        <p:blipFill>
          <a:blip r:embed="rId2"/>
          <a:stretch>
            <a:fillRect/>
          </a:stretch>
        </p:blipFill>
        <p:spPr>
          <a:xfrm>
            <a:off x="4654296" y="883253"/>
            <a:ext cx="6903720" cy="509149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19696"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figure at right is the confusion matrix for the best performing model, the decision tree. The model accurately predicted every landing outcome except for one. It wrongly classified a failed landing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5">
            <a:extLst>
              <a:ext uri="{FF2B5EF4-FFF2-40B4-BE49-F238E27FC236}">
                <a16:creationId xmlns:a16="http://schemas.microsoft.com/office/drawing/2014/main" id="{2718E50C-62E9-8124-A1CA-CE2D2258FFE6}"/>
              </a:ext>
            </a:extLst>
          </p:cNvPr>
          <p:cNvPicPr>
            <a:picLocks noChangeAspect="1"/>
          </p:cNvPicPr>
          <p:nvPr/>
        </p:nvPicPr>
        <p:blipFill>
          <a:blip r:embed="rId3"/>
          <a:stretch>
            <a:fillRect/>
          </a:stretch>
        </p:blipFill>
        <p:spPr>
          <a:xfrm>
            <a:off x="6090249" y="1615944"/>
            <a:ext cx="5877464" cy="48913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904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After conducting our analysis we found that the launch features most correlated with landing outcome are as follows: launch site, orbit, type, and payload mass.</a:t>
            </a:r>
          </a:p>
          <a:p>
            <a:pPr>
              <a:lnSpc>
                <a:spcPct val="100000"/>
              </a:lnSpc>
              <a:spcBef>
                <a:spcPts val="1400"/>
              </a:spcBef>
            </a:pPr>
            <a:r>
              <a:rPr lang="en-US" sz="2200" dirty="0">
                <a:solidFill>
                  <a:schemeClr val="accent3">
                    <a:lumMod val="25000"/>
                  </a:schemeClr>
                </a:solidFill>
                <a:latin typeface="Abadi"/>
              </a:rPr>
              <a:t>The launch site that had the greatest success ratio was KSC LC-39A, with 76.9% of its launches landing successfully.</a:t>
            </a:r>
          </a:p>
          <a:p>
            <a:pPr>
              <a:spcBef>
                <a:spcPts val="1400"/>
              </a:spcBef>
            </a:pPr>
            <a:r>
              <a:rPr lang="en-US" sz="2200" dirty="0">
                <a:solidFill>
                  <a:schemeClr val="accent3">
                    <a:lumMod val="25000"/>
                  </a:schemeClr>
                </a:solidFill>
                <a:latin typeface="Abadi"/>
              </a:rPr>
              <a:t>Several orbit types had a 100% success rate. These are </a:t>
            </a:r>
            <a:r>
              <a:rPr lang="en-US" sz="2200" dirty="0">
                <a:solidFill>
                  <a:srgbClr val="000000"/>
                </a:solidFill>
                <a:ea typeface="+mn-lt"/>
                <a:cs typeface="+mn-lt"/>
              </a:rPr>
              <a:t>SSO, HEO, GEO, and ES-L1. GTO had the second worst success rate of approximately 50%.</a:t>
            </a:r>
          </a:p>
          <a:p>
            <a:pPr>
              <a:lnSpc>
                <a:spcPct val="100000"/>
              </a:lnSpc>
              <a:spcBef>
                <a:spcPts val="1400"/>
              </a:spcBef>
            </a:pPr>
            <a:r>
              <a:rPr lang="en-US" sz="2200" dirty="0">
                <a:solidFill>
                  <a:schemeClr val="accent3">
                    <a:lumMod val="25000"/>
                  </a:schemeClr>
                </a:solidFill>
                <a:latin typeface="Abadi"/>
              </a:rPr>
              <a:t>The payload mass range with the greatest success rate is approximately 2,000 kg to 4,000 kg.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62510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ea typeface="+mn-lt"/>
                <a:cs typeface="+mn-lt"/>
              </a:rPr>
              <a:t>SpaceX's historical launch data was retrieved from two different sources: a SpaceX API and Wikipedia's webpage titled "List of Falcon 9 and Falcon Heavy launches". Using the API, past launch data was retrieved from the /launches/past page, and then data in that table was used to retrieve additional information about each launch from other pages. Next, a request was made to the Wikipedia webpage and additional data was extracted from the third table via web scraping.</a:t>
            </a:r>
            <a:endParaRPr lang="en-US" dirty="0"/>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67733"/>
            <a:ext cx="5461000" cy="4545541"/>
          </a:xfrm>
          <a:prstGeom prst="rect">
            <a:avLst/>
          </a:prstGeom>
          <a:ln>
            <a:solidFill>
              <a:srgbClr val="0B49CB"/>
            </a:solidFill>
            <a:prstDash val="dash"/>
          </a:ln>
        </p:spPr>
        <p:txBody>
          <a:bodyPr vert="horz" lIns="91440" tIns="45720" rIns="91440" bIns="45720" rtlCol="0" anchor="t">
            <a:normAutofit fontScale="85000" lnSpcReduction="20000"/>
          </a:bodyPr>
          <a:lstStyle/>
          <a:p>
            <a:pPr marL="0" indent="0">
              <a:buNone/>
            </a:pPr>
            <a:endParaRPr lang="en-US" sz="2200" dirty="0">
              <a:solidFill>
                <a:srgbClr val="1C7DDB"/>
              </a:solidFill>
              <a:latin typeface="Abadi"/>
            </a:endParaRPr>
          </a:p>
          <a:p>
            <a:pPr marL="0" indent="0" algn="ctr">
              <a:buNone/>
            </a:pPr>
            <a:r>
              <a:rPr lang="en-US" sz="2200" err="1">
                <a:latin typeface="Calibri"/>
                <a:cs typeface="Calibri"/>
              </a:rPr>
              <a:t>requests.get</a:t>
            </a:r>
            <a:r>
              <a:rPr lang="en-US" sz="2200" dirty="0">
                <a:latin typeface="Calibri"/>
                <a:cs typeface="Calibri"/>
              </a:rPr>
              <a:t>(</a:t>
            </a:r>
            <a:r>
              <a:rPr lang="en-US" sz="2200" dirty="0">
                <a:ea typeface="+mn-lt"/>
                <a:cs typeface="+mn-lt"/>
              </a:rPr>
              <a:t>"https://api.spacexdata.com/v4/launches/past")</a:t>
            </a:r>
          </a:p>
          <a:p>
            <a:pPr marL="0" indent="0" algn="ctr">
              <a:buNone/>
            </a:pPr>
            <a:endParaRPr lang="en-US" sz="2200" dirty="0">
              <a:solidFill>
                <a:srgbClr val="1C7DDB"/>
              </a:solidFill>
              <a:latin typeface="Abadi"/>
              <a:cs typeface="Calibri"/>
            </a:endParaRPr>
          </a:p>
          <a:p>
            <a:pPr marL="0" indent="0" algn="ctr">
              <a:buNone/>
            </a:pPr>
            <a:r>
              <a:rPr lang="en-US" sz="2200" dirty="0" err="1">
                <a:ea typeface="+mn-lt"/>
                <a:cs typeface="+mn-lt"/>
              </a:rPr>
              <a:t>requests.get</a:t>
            </a:r>
            <a:r>
              <a:rPr lang="en-US" sz="2200" dirty="0">
                <a:ea typeface="+mn-lt"/>
                <a:cs typeface="+mn-lt"/>
              </a:rPr>
              <a:t>("https://api.spacexdata.com/v4/rockets/"+str(x)).</a:t>
            </a:r>
            <a:r>
              <a:rPr lang="en-US" sz="2200" dirty="0" err="1">
                <a:ea typeface="+mn-lt"/>
                <a:cs typeface="+mn-lt"/>
              </a:rPr>
              <a:t>json</a:t>
            </a:r>
            <a:r>
              <a:rPr lang="en-US" sz="2200" dirty="0">
                <a:ea typeface="+mn-lt"/>
                <a:cs typeface="+mn-lt"/>
              </a:rPr>
              <a:t>()</a:t>
            </a:r>
            <a:endParaRPr lang="en-US" dirty="0">
              <a:cs typeface="Calibri"/>
            </a:endParaRPr>
          </a:p>
          <a:p>
            <a:pPr marL="0" indent="0" algn="ctr">
              <a:buNone/>
            </a:pPr>
            <a:endParaRPr lang="en-US" sz="2200" dirty="0">
              <a:ea typeface="+mn-lt"/>
              <a:cs typeface="+mn-lt"/>
            </a:endParaRPr>
          </a:p>
          <a:p>
            <a:pPr marL="0" indent="0" algn="ctr">
              <a:buNone/>
            </a:pPr>
            <a:r>
              <a:rPr lang="en-US" sz="2200" err="1">
                <a:ea typeface="+mn-lt"/>
                <a:cs typeface="+mn-lt"/>
              </a:rPr>
              <a:t>requests.get</a:t>
            </a:r>
            <a:r>
              <a:rPr lang="en-US" sz="2200" dirty="0">
                <a:ea typeface="+mn-lt"/>
                <a:cs typeface="+mn-lt"/>
              </a:rPr>
              <a:t>("https://api.spacexdata.com/v4/launchpads/"+str(x)).</a:t>
            </a:r>
            <a:r>
              <a:rPr lang="en-US" sz="2200" err="1">
                <a:ea typeface="+mn-lt"/>
                <a:cs typeface="+mn-lt"/>
              </a:rPr>
              <a:t>json</a:t>
            </a:r>
            <a:r>
              <a:rPr lang="en-US" sz="2200" dirty="0">
                <a:ea typeface="+mn-lt"/>
                <a:cs typeface="+mn-lt"/>
              </a:rPr>
              <a:t>()</a:t>
            </a:r>
            <a:endParaRPr lang="en-US" dirty="0">
              <a:ea typeface="+mn-lt"/>
              <a:cs typeface="+mn-lt"/>
            </a:endParaRPr>
          </a:p>
          <a:p>
            <a:pPr marL="0" indent="0" algn="ctr">
              <a:buNone/>
            </a:pPr>
            <a:endParaRPr lang="en-US" sz="2200" dirty="0">
              <a:ea typeface="+mn-lt"/>
              <a:cs typeface="+mn-lt"/>
            </a:endParaRPr>
          </a:p>
          <a:p>
            <a:pPr marL="0" indent="0" algn="ctr">
              <a:buNone/>
            </a:pPr>
            <a:r>
              <a:rPr lang="en-US" sz="2200" err="1">
                <a:ea typeface="+mn-lt"/>
                <a:cs typeface="+mn-lt"/>
              </a:rPr>
              <a:t>requests.get</a:t>
            </a:r>
            <a:r>
              <a:rPr lang="en-US" sz="2200" dirty="0">
                <a:ea typeface="+mn-lt"/>
                <a:cs typeface="+mn-lt"/>
              </a:rPr>
              <a:t>("https://api.spacexdata.com/v4/payloads/"+load).</a:t>
            </a:r>
            <a:r>
              <a:rPr lang="en-US" sz="2200" err="1">
                <a:ea typeface="+mn-lt"/>
                <a:cs typeface="+mn-lt"/>
              </a:rPr>
              <a:t>json</a:t>
            </a:r>
            <a:r>
              <a:rPr lang="en-US" sz="2200" dirty="0">
                <a:ea typeface="+mn-lt"/>
                <a:cs typeface="+mn-lt"/>
              </a:rPr>
              <a:t>()</a:t>
            </a:r>
            <a:endParaRPr lang="en-US" dirty="0"/>
          </a:p>
          <a:p>
            <a:pPr marL="0" indent="0" algn="ctr">
              <a:buNone/>
            </a:pPr>
            <a:endParaRPr lang="en-US" sz="2200" dirty="0">
              <a:ea typeface="+mn-lt"/>
              <a:cs typeface="+mn-lt"/>
            </a:endParaRPr>
          </a:p>
          <a:p>
            <a:pPr marL="0" indent="0" algn="ctr">
              <a:buNone/>
            </a:pPr>
            <a:r>
              <a:rPr lang="en-US" sz="2200" err="1">
                <a:ea typeface="+mn-lt"/>
                <a:cs typeface="+mn-lt"/>
              </a:rPr>
              <a:t>requests.get</a:t>
            </a:r>
            <a:r>
              <a:rPr lang="en-US" sz="2200" dirty="0">
                <a:ea typeface="+mn-lt"/>
                <a:cs typeface="+mn-lt"/>
              </a:rPr>
              <a:t>("https://api.spacexdata.com/v4/cores/"+core['core']).</a:t>
            </a:r>
            <a:r>
              <a:rPr lang="en-US" sz="2200" err="1">
                <a:ea typeface="+mn-lt"/>
                <a:cs typeface="+mn-lt"/>
              </a:rPr>
              <a:t>json</a:t>
            </a:r>
            <a:r>
              <a:rPr lang="en-US" sz="2200" dirty="0">
                <a:ea typeface="+mn-lt"/>
                <a:cs typeface="+mn-lt"/>
              </a:rPr>
              <a:t>()</a:t>
            </a:r>
            <a:endParaRPr lang="en-US" dirty="0"/>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hlinkClick r:id="rId3"/>
              </a:rPr>
              <a:t>GitHub URL: REST API</a:t>
            </a:r>
            <a:endParaRPr lang="en-US" sz="2200" dirty="0">
              <a:solidFill>
                <a:schemeClr val="accent3">
                  <a:lumMod val="25000"/>
                </a:schemeClr>
              </a:solidFill>
              <a:latin typeface="Abadi"/>
              <a:ea typeface="+mn-lt"/>
              <a:cs typeface="+mn-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Arrow: Down 1">
            <a:extLst>
              <a:ext uri="{FF2B5EF4-FFF2-40B4-BE49-F238E27FC236}">
                <a16:creationId xmlns:a16="http://schemas.microsoft.com/office/drawing/2014/main" id="{5A8E9A1D-F421-DD91-9A0A-56AC0448D451}"/>
              </a:ext>
            </a:extLst>
          </p:cNvPr>
          <p:cNvSpPr/>
          <p:nvPr/>
        </p:nvSpPr>
        <p:spPr>
          <a:xfrm>
            <a:off x="8525933" y="2283178"/>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6A2B9A50-F038-24C3-3C79-E8BFFDC18515}"/>
              </a:ext>
            </a:extLst>
          </p:cNvPr>
          <p:cNvSpPr/>
          <p:nvPr/>
        </p:nvSpPr>
        <p:spPr>
          <a:xfrm>
            <a:off x="8525933" y="3158066"/>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2F0FD52C-0D71-AA0F-58AC-861F6D986E35}"/>
              </a:ext>
            </a:extLst>
          </p:cNvPr>
          <p:cNvSpPr/>
          <p:nvPr/>
        </p:nvSpPr>
        <p:spPr>
          <a:xfrm>
            <a:off x="8525933" y="3990622"/>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152DA97-660D-359A-4000-EC22098EC4DD}"/>
              </a:ext>
            </a:extLst>
          </p:cNvPr>
          <p:cNvSpPr/>
          <p:nvPr/>
        </p:nvSpPr>
        <p:spPr>
          <a:xfrm>
            <a:off x="8525933" y="4865510"/>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3"/>
              </a:rPr>
              <a:t>GitHub URL: Web Scraping</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851929" y="1679401"/>
            <a:ext cx="6519333" cy="4672540"/>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a:latin typeface="Calibri"/>
                <a:cs typeface="Calibri"/>
              </a:rPr>
              <a:t>response</a:t>
            </a:r>
            <a:r>
              <a:rPr lang="en-US" sz="2200" dirty="0">
                <a:latin typeface="Calibri"/>
                <a:cs typeface="Calibri"/>
              </a:rPr>
              <a:t> = </a:t>
            </a:r>
            <a:r>
              <a:rPr lang="en-US" sz="2200" err="1">
                <a:latin typeface="Calibri"/>
                <a:cs typeface="Calibri"/>
              </a:rPr>
              <a:t>requests.get</a:t>
            </a:r>
            <a:r>
              <a:rPr lang="en-US" sz="2200" dirty="0">
                <a:latin typeface="Calibri"/>
                <a:cs typeface="Calibri"/>
              </a:rPr>
              <a:t>(</a:t>
            </a:r>
            <a:r>
              <a:rPr lang="en-US" sz="2200" dirty="0">
                <a:ea typeface="+mn-lt"/>
                <a:cs typeface="+mn-lt"/>
              </a:rPr>
              <a:t>"https://en.wikipedia.org/w/</a:t>
            </a:r>
            <a:r>
              <a:rPr lang="en-US" sz="2200" err="1">
                <a:ea typeface="+mn-lt"/>
                <a:cs typeface="+mn-lt"/>
              </a:rPr>
              <a:t>index.php?title</a:t>
            </a:r>
            <a:r>
              <a:rPr lang="en-US" sz="2200" dirty="0">
                <a:ea typeface="+mn-lt"/>
                <a:cs typeface="+mn-lt"/>
              </a:rPr>
              <a:t>=List_of_Falcon_9_and_Falcon_Heavy_launches&amp;oldid=1027686922")</a:t>
            </a:r>
          </a:p>
          <a:p>
            <a:pPr marL="0" indent="0" algn="ctr">
              <a:buNone/>
            </a:pPr>
            <a:endParaRPr lang="en-US" sz="2200" dirty="0">
              <a:solidFill>
                <a:srgbClr val="000000"/>
              </a:solidFill>
              <a:latin typeface="Calibri"/>
              <a:cs typeface="Calibri"/>
            </a:endParaRPr>
          </a:p>
          <a:p>
            <a:pPr marL="0" indent="0" algn="ctr">
              <a:buNone/>
            </a:pPr>
            <a:r>
              <a:rPr lang="en-US" sz="2200" dirty="0">
                <a:ea typeface="+mn-lt"/>
                <a:cs typeface="+mn-lt"/>
              </a:rPr>
              <a:t>soup = BeautifulSoup(</a:t>
            </a:r>
            <a:r>
              <a:rPr lang="en-US" sz="2200" dirty="0" err="1">
                <a:ea typeface="+mn-lt"/>
                <a:cs typeface="+mn-lt"/>
              </a:rPr>
              <a:t>response.content</a:t>
            </a:r>
            <a:r>
              <a:rPr lang="en-US" sz="2200" dirty="0">
                <a:ea typeface="+mn-lt"/>
                <a:cs typeface="+mn-lt"/>
              </a:rPr>
              <a:t>)
</a:t>
            </a:r>
            <a:endParaRPr lang="en-US" sz="2200" dirty="0">
              <a:ea typeface="+mn-lt"/>
              <a:cs typeface="Calibri"/>
            </a:endParaRPr>
          </a:p>
          <a:p>
            <a:pPr marL="0" indent="0" algn="ctr">
              <a:buNone/>
            </a:pPr>
            <a:r>
              <a:rPr lang="en-US" sz="2200" err="1">
                <a:ea typeface="+mn-lt"/>
                <a:cs typeface="+mn-lt"/>
              </a:rPr>
              <a:t>html_tables</a:t>
            </a:r>
            <a:r>
              <a:rPr lang="en-US" sz="2200">
                <a:ea typeface="+mn-lt"/>
                <a:cs typeface="+mn-lt"/>
              </a:rPr>
              <a:t> = </a:t>
            </a:r>
            <a:r>
              <a:rPr lang="en-US" sz="2200" err="1">
                <a:ea typeface="+mn-lt"/>
                <a:cs typeface="+mn-lt"/>
              </a:rPr>
              <a:t>soup.find_all</a:t>
            </a:r>
            <a:r>
              <a:rPr lang="en-US" sz="2200">
                <a:ea typeface="+mn-lt"/>
                <a:cs typeface="+mn-lt"/>
              </a:rPr>
              <a:t>('table')</a:t>
            </a:r>
          </a:p>
          <a:p>
            <a:pPr marL="0" indent="0" algn="ctr">
              <a:buNone/>
            </a:pPr>
            <a:endParaRPr lang="en-US" sz="2200" dirty="0">
              <a:cs typeface="Calibri"/>
            </a:endParaRPr>
          </a:p>
          <a:p>
            <a:pPr marL="0" indent="0" algn="ctr">
              <a:buNone/>
            </a:pPr>
            <a:r>
              <a:rPr lang="en-US" sz="2200" err="1">
                <a:ea typeface="+mn-lt"/>
                <a:cs typeface="+mn-lt"/>
              </a:rPr>
              <a:t>first_launch_table</a:t>
            </a:r>
            <a:r>
              <a:rPr lang="en-US" sz="2200" dirty="0">
                <a:ea typeface="+mn-lt"/>
                <a:cs typeface="+mn-lt"/>
              </a:rPr>
              <a:t> = </a:t>
            </a:r>
            <a:r>
              <a:rPr lang="en-US" sz="2200" err="1">
                <a:ea typeface="+mn-lt"/>
                <a:cs typeface="+mn-lt"/>
              </a:rPr>
              <a:t>html_tables</a:t>
            </a:r>
            <a:r>
              <a:rPr lang="en-US" sz="2200" dirty="0">
                <a:ea typeface="+mn-lt"/>
                <a:cs typeface="+mn-lt"/>
              </a:rPr>
              <a:t>[2]</a:t>
            </a:r>
          </a:p>
          <a:p>
            <a:pPr marL="0" indent="0" algn="ctr">
              <a:buNone/>
            </a:pPr>
            <a:endParaRPr lang="en-US" sz="2200" dirty="0">
              <a:cs typeface="Calibri"/>
            </a:endParaRPr>
          </a:p>
          <a:p>
            <a:pPr marL="0" indent="0" algn="ctr">
              <a:buNone/>
            </a:pPr>
            <a:r>
              <a:rPr lang="en-US" sz="2200" dirty="0" err="1">
                <a:ea typeface="+mn-lt"/>
                <a:cs typeface="+mn-lt"/>
              </a:rPr>
              <a:t>first_launch_table.find_all</a:t>
            </a:r>
            <a:r>
              <a:rPr lang="en-US" sz="2200" dirty="0">
                <a:ea typeface="+mn-lt"/>
                <a:cs typeface="+mn-lt"/>
              </a:rPr>
              <a:t>('</a:t>
            </a:r>
            <a:r>
              <a:rPr lang="en-US" sz="2200" dirty="0" err="1">
                <a:ea typeface="+mn-lt"/>
                <a:cs typeface="+mn-lt"/>
              </a:rPr>
              <a:t>th</a:t>
            </a:r>
            <a:r>
              <a:rPr lang="en-US" sz="2200" dirty="0">
                <a:ea typeface="+mn-lt"/>
                <a:cs typeface="+mn-lt"/>
              </a:rPr>
              <a:t>')</a:t>
            </a:r>
          </a:p>
          <a:p>
            <a:pPr marL="0" indent="0" algn="ctr">
              <a:buNone/>
            </a:pPr>
            <a:endParaRPr lang="en-US" sz="2200" dirty="0">
              <a:cs typeface="Calibri"/>
            </a:endParaRPr>
          </a:p>
          <a:p>
            <a:pPr marL="0" indent="0" algn="ctr">
              <a:buNone/>
            </a:pPr>
            <a:r>
              <a:rPr lang="en-US" sz="2200" dirty="0">
                <a:ea typeface="+mn-lt"/>
                <a:cs typeface="+mn-lt"/>
              </a:rPr>
              <a:t>for </a:t>
            </a:r>
            <a:r>
              <a:rPr lang="en-US" sz="2200" err="1">
                <a:ea typeface="+mn-lt"/>
                <a:cs typeface="+mn-lt"/>
              </a:rPr>
              <a:t>table_number,table</a:t>
            </a:r>
            <a:r>
              <a:rPr lang="en-US" sz="2200" dirty="0">
                <a:ea typeface="+mn-lt"/>
                <a:cs typeface="+mn-lt"/>
              </a:rPr>
              <a:t> in enumerate(</a:t>
            </a:r>
            <a:r>
              <a:rPr lang="en-US" sz="2200" err="1">
                <a:ea typeface="+mn-lt"/>
                <a:cs typeface="+mn-lt"/>
              </a:rPr>
              <a:t>soup.find_all</a:t>
            </a:r>
            <a:r>
              <a:rPr lang="en-US" sz="2200" dirty="0">
                <a:ea typeface="+mn-lt"/>
                <a:cs typeface="+mn-lt"/>
              </a:rPr>
              <a:t>('table',"</a:t>
            </a:r>
            <a:r>
              <a:rPr lang="en-US" sz="2200" err="1">
                <a:ea typeface="+mn-lt"/>
                <a:cs typeface="+mn-lt"/>
              </a:rPr>
              <a:t>wikitable</a:t>
            </a:r>
            <a:r>
              <a:rPr lang="en-US" sz="2200" dirty="0">
                <a:ea typeface="+mn-lt"/>
                <a:cs typeface="+mn-lt"/>
              </a:rPr>
              <a:t> </a:t>
            </a:r>
            <a:r>
              <a:rPr lang="en-US" sz="2200" err="1">
                <a:ea typeface="+mn-lt"/>
                <a:cs typeface="+mn-lt"/>
              </a:rPr>
              <a:t>plainrowheaders</a:t>
            </a:r>
            <a:r>
              <a:rPr lang="en-US" sz="2200" dirty="0">
                <a:ea typeface="+mn-lt"/>
                <a:cs typeface="+mn-lt"/>
              </a:rPr>
              <a:t> </a:t>
            </a:r>
            <a:r>
              <a:rPr lang="en-US" sz="2200">
                <a:ea typeface="+mn-lt"/>
                <a:cs typeface="+mn-lt"/>
              </a:rPr>
              <a:t>collapsible")):</a:t>
            </a:r>
            <a:endParaRPr lang="en-US">
              <a:ea typeface="+mn-lt"/>
              <a:cs typeface="+mn-lt"/>
            </a:endParaRPr>
          </a:p>
          <a:p>
            <a:pPr marL="0" indent="0" algn="ctr">
              <a:buNone/>
            </a:pPr>
            <a:r>
              <a:rPr lang="en-US" sz="2200" dirty="0">
                <a:ea typeface="+mn-lt"/>
                <a:cs typeface="+mn-lt"/>
              </a:rPr>
              <a:t>for rows in </a:t>
            </a:r>
            <a:r>
              <a:rPr lang="en-US" sz="2200" dirty="0" err="1">
                <a:ea typeface="+mn-lt"/>
                <a:cs typeface="+mn-lt"/>
              </a:rPr>
              <a:t>table.find_all</a:t>
            </a:r>
            <a:r>
              <a:rPr lang="en-US" sz="2200" dirty="0">
                <a:ea typeface="+mn-lt"/>
                <a:cs typeface="+mn-lt"/>
              </a:rPr>
              <a:t>("tr"):</a:t>
            </a:r>
            <a:endParaRPr lang="en-US" dirty="0">
              <a:ea typeface="+mn-lt"/>
              <a:cs typeface="+mn-lt"/>
            </a:endParaRPr>
          </a:p>
          <a:p>
            <a:pPr marL="0" indent="0" algn="ctr">
              <a:buNone/>
            </a:pPr>
            <a:r>
              <a:rPr lang="en-US" sz="2200" dirty="0">
                <a:ea typeface="+mn-lt"/>
                <a:cs typeface="+mn-lt"/>
              </a:rPr>
              <a:t>row=</a:t>
            </a:r>
            <a:r>
              <a:rPr lang="en-US" sz="2200" dirty="0" err="1">
                <a:ea typeface="+mn-lt"/>
                <a:cs typeface="+mn-lt"/>
              </a:rPr>
              <a:t>rows.find_all</a:t>
            </a:r>
            <a:r>
              <a:rPr lang="en-US" sz="2200" dirty="0">
                <a:ea typeface="+mn-lt"/>
                <a:cs typeface="+mn-lt"/>
              </a:rPr>
              <a:t>('td')</a:t>
            </a:r>
            <a:endParaRPr lang="en-US" dirty="0">
              <a:cs typeface="Calibri"/>
            </a:endParaRPr>
          </a:p>
        </p:txBody>
      </p:sp>
      <p:sp>
        <p:nvSpPr>
          <p:cNvPr id="7" name="Arrow: Down 6">
            <a:extLst>
              <a:ext uri="{FF2B5EF4-FFF2-40B4-BE49-F238E27FC236}">
                <a16:creationId xmlns:a16="http://schemas.microsoft.com/office/drawing/2014/main" id="{43CC0A70-22BD-7F9E-961D-F7B1ACB23317}"/>
              </a:ext>
            </a:extLst>
          </p:cNvPr>
          <p:cNvSpPr/>
          <p:nvPr/>
        </p:nvSpPr>
        <p:spPr>
          <a:xfrm>
            <a:off x="8017933" y="2339623"/>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232502AB-6B35-3780-C031-EA796D05ACAA}"/>
              </a:ext>
            </a:extLst>
          </p:cNvPr>
          <p:cNvSpPr/>
          <p:nvPr/>
        </p:nvSpPr>
        <p:spPr>
          <a:xfrm>
            <a:off x="8017933" y="2889956"/>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F7C1979-7B92-97A5-DAA7-91CE37087412}"/>
              </a:ext>
            </a:extLst>
          </p:cNvPr>
          <p:cNvSpPr/>
          <p:nvPr/>
        </p:nvSpPr>
        <p:spPr>
          <a:xfrm>
            <a:off x="8017933" y="3482623"/>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BF0D9451-2917-8A3A-685C-5DF9E5F5B2F6}"/>
              </a:ext>
            </a:extLst>
          </p:cNvPr>
          <p:cNvSpPr/>
          <p:nvPr/>
        </p:nvSpPr>
        <p:spPr>
          <a:xfrm>
            <a:off x="8017933" y="4075289"/>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1C2C84E-A331-9512-8DF3-596626FF90D7}"/>
              </a:ext>
            </a:extLst>
          </p:cNvPr>
          <p:cNvSpPr/>
          <p:nvPr/>
        </p:nvSpPr>
        <p:spPr>
          <a:xfrm>
            <a:off x="8017932" y="4710289"/>
            <a:ext cx="183444" cy="3386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1342</cp:revision>
  <dcterms:created xsi:type="dcterms:W3CDTF">2021-04-29T18:58:34Z</dcterms:created>
  <dcterms:modified xsi:type="dcterms:W3CDTF">2023-05-27T21:50:23Z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